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2" r:id="rId14"/>
    <p:sldId id="267" r:id="rId15"/>
    <p:sldId id="273" r:id="rId16"/>
    <p:sldId id="269" r:id="rId17"/>
    <p:sldId id="270" r:id="rId18"/>
    <p:sldId id="271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4266" autoAdjust="0"/>
  </p:normalViewPr>
  <p:slideViewPr>
    <p:cSldViewPr snapToGrid="0">
      <p:cViewPr varScale="1">
        <p:scale>
          <a:sx n="97" d="100"/>
          <a:sy n="97" d="100"/>
        </p:scale>
        <p:origin x="8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3D0B4-ED37-4828-B180-AE999DC244D1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B120F-6258-4097-AE11-2808089DE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86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gets used:  PKC is slower.  Used to</a:t>
            </a:r>
            <a:r>
              <a:rPr lang="en-US" baseline="0" dirty="0" smtClean="0"/>
              <a:t> establish key with Bob, then switch to symmetric key.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B120F-6258-4097-AE11-2808089DEE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94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intractability:  brute-force</a:t>
            </a:r>
            <a:r>
              <a:rPr lang="en-US" baseline="0" dirty="0" smtClean="0"/>
              <a:t> on AES, factoring and RSA.  </a:t>
            </a:r>
          </a:p>
          <a:p>
            <a:r>
              <a:rPr lang="en-US" baseline="0" dirty="0" smtClean="0"/>
              <a:t>Quantum mechanics = behavior of small objects: atoms, electrons, photons</a:t>
            </a:r>
          </a:p>
          <a:p>
            <a:r>
              <a:rPr lang="en-US" baseline="0" dirty="0" smtClean="0"/>
              <a:t>Superposition – allows for doing multiple computations at same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B120F-6258-4097-AE11-2808089DEE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86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Entanglement –</a:t>
            </a:r>
            <a:r>
              <a:rPr lang="en-US" baseline="0" dirty="0" smtClean="0"/>
              <a:t> strong correlation between two quantum particles</a:t>
            </a:r>
          </a:p>
          <a:p>
            <a:r>
              <a:rPr lang="en-US" baseline="0" dirty="0" smtClean="0"/>
              <a:t>Claims of higher qubit computations, but not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B120F-6258-4097-AE11-2808089DEE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2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QND is quantum non demolition</a:t>
            </a:r>
          </a:p>
          <a:p>
            <a:r>
              <a:rPr lang="en-US" dirty="0" smtClean="0"/>
              <a:t>Chart from where?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B120F-6258-4097-AE11-2808089DEE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53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Glass half empty</a:t>
            </a:r>
            <a:r>
              <a:rPr lang="en-US" baseline="0" dirty="0" smtClean="0"/>
              <a:t> / half full</a:t>
            </a:r>
          </a:p>
          <a:p>
            <a:r>
              <a:rPr lang="en-US" baseline="0" dirty="0" smtClean="0"/>
              <a:t>RSA 2048 – 112 bits of security</a:t>
            </a:r>
          </a:p>
          <a:p>
            <a:r>
              <a:rPr lang="en-US" baseline="0" dirty="0" err="1" smtClean="0"/>
              <a:t>Mariantoni</a:t>
            </a:r>
            <a:r>
              <a:rPr lang="en-US" baseline="0" dirty="0" smtClean="0"/>
              <a:t> is professor at Inst. For Quantum Computing at Univ. of Waterloo</a:t>
            </a: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Michele </a:t>
            </a:r>
            <a:r>
              <a:rPr lang="en-US" sz="2400" dirty="0" err="1" smtClean="0"/>
              <a:t>Mosca</a:t>
            </a:r>
            <a:r>
              <a:rPr lang="en-US" sz="2400" dirty="0" smtClean="0"/>
              <a:t>: “1/2 chance of breaking RSA-2048 by 2031</a:t>
            </a:r>
            <a:r>
              <a:rPr lang="en-US" sz="2300" dirty="0" smtClean="0"/>
              <a:t>”    </a:t>
            </a:r>
            <a:r>
              <a:rPr lang="en-US" sz="1400" dirty="0" smtClean="0"/>
              <a:t> (http://eprint.iacr.org/2015/1075)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B120F-6258-4097-AE11-2808089DEE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16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ECC took from it’s invention</a:t>
            </a:r>
            <a:r>
              <a:rPr lang="en-US" baseline="0" dirty="0" smtClean="0"/>
              <a:t> in 1985 to only now starting to be widely used in 2015.  30 years!</a:t>
            </a:r>
            <a:endParaRPr lang="en-US" dirty="0" smtClean="0"/>
          </a:p>
          <a:p>
            <a:r>
              <a:rPr lang="en-US" dirty="0" smtClean="0"/>
              <a:t>Even </a:t>
            </a:r>
            <a:r>
              <a:rPr lang="en-US" dirty="0" smtClean="0"/>
              <a:t>if we don’t know when (or even if it will ever happen)….it</a:t>
            </a:r>
            <a:r>
              <a:rPr lang="en-US" baseline="0" dirty="0" smtClean="0"/>
              <a:t> is a realistic threat so we need to prepare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BA634-12D7-4696-8BC2-80117B9669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07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you guard against</a:t>
            </a:r>
            <a:r>
              <a:rPr lang="en-US" baseline="0" dirty="0" smtClean="0"/>
              <a:t> a machine that hasn’t even been built yet?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B120F-6258-4097-AE11-2808089DEE9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78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Until then – use current</a:t>
            </a:r>
            <a:r>
              <a:rPr lang="en-US" baseline="0" dirty="0" smtClean="0"/>
              <a:t> recommended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B120F-6258-4097-AE11-2808089DEE9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04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1F99-0B78-4EFC-BD0C-1E4851BF7D15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31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1F99-0B78-4EFC-BD0C-1E4851BF7D15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19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1F99-0B78-4EFC-BD0C-1E4851BF7D15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19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1F99-0B78-4EFC-BD0C-1E4851BF7D15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3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1F99-0B78-4EFC-BD0C-1E4851BF7D15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8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1F99-0B78-4EFC-BD0C-1E4851BF7D15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23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1F99-0B78-4EFC-BD0C-1E4851BF7D15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1F99-0B78-4EFC-BD0C-1E4851BF7D15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7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1F99-0B78-4EFC-BD0C-1E4851BF7D15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56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1F99-0B78-4EFC-BD0C-1E4851BF7D15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5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1F99-0B78-4EFC-BD0C-1E4851BF7D15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61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41F99-0B78-4EFC-BD0C-1E4851BF7D15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9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ad.gov/iad/programs/iad-initiatives/cnsa-suite.cf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math.nist.gov/quantum/zo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6" y="882469"/>
            <a:ext cx="8825345" cy="8866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Cryptography in a </a:t>
            </a:r>
            <a:br>
              <a:rPr lang="en-US" dirty="0" smtClean="0"/>
            </a:b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Post-Quantum</a:t>
            </a:r>
            <a:r>
              <a:rPr lang="en-US" dirty="0" smtClean="0"/>
              <a:t> World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8903" y="5771444"/>
            <a:ext cx="7855527" cy="85912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Dustin Moody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National Institute of Standards and Technology (NIST)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2" descr="http://vignette4.wikia.nocookie.net/indianajones/images/1/16/Boulder.jpg/revision/latest?cb=200707061609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695" y="1946574"/>
            <a:ext cx="5243945" cy="364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5400000">
            <a:off x="5344339" y="3631801"/>
            <a:ext cx="670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90000"/>
                  </a:schemeClr>
                </a:solidFill>
              </a:rPr>
              <a:t>http://indianajones.wikia.com/wiki/Raiders_of_the_Lost_Ark</a:t>
            </a:r>
          </a:p>
        </p:txBody>
      </p:sp>
    </p:spTree>
    <p:extLst>
      <p:ext uri="{BB962C8B-B14F-4D97-AF65-F5344CB8AC3E}">
        <p14:creationId xmlns:p14="http://schemas.microsoft.com/office/powerpoint/2010/main" val="84209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Sky is Falling?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If a large-scale quantum computer could be built then….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endParaRPr lang="en-US" sz="3800" dirty="0" smtClean="0"/>
          </a:p>
          <a:p>
            <a:r>
              <a:rPr lang="en-US" dirty="0" smtClean="0"/>
              <a:t>Public key crypto:</a:t>
            </a:r>
          </a:p>
          <a:p>
            <a:pPr lvl="1"/>
            <a:r>
              <a:rPr lang="en-US" strike="sngStrike" dirty="0" smtClean="0">
                <a:solidFill>
                  <a:srgbClr val="FF0000"/>
                </a:solidFill>
              </a:rPr>
              <a:t>RSA  </a:t>
            </a:r>
          </a:p>
          <a:p>
            <a:pPr lvl="1"/>
            <a:r>
              <a:rPr lang="en-US" strike="sngStrike" dirty="0" smtClean="0">
                <a:solidFill>
                  <a:srgbClr val="FF0000"/>
                </a:solidFill>
              </a:rPr>
              <a:t>ECDSA (and Elliptic Curve Cryptography)</a:t>
            </a:r>
            <a:endParaRPr lang="en-US" sz="1600" strike="sngStrike" dirty="0" smtClean="0">
              <a:solidFill>
                <a:srgbClr val="FF0000"/>
              </a:solidFill>
            </a:endParaRPr>
          </a:p>
          <a:p>
            <a:pPr lvl="1"/>
            <a:r>
              <a:rPr lang="en-US" strike="sngStrike" dirty="0" smtClean="0">
                <a:solidFill>
                  <a:srgbClr val="FF0000"/>
                </a:solidFill>
              </a:rPr>
              <a:t>DSA (and Finite Field Cryptography) </a:t>
            </a:r>
          </a:p>
          <a:p>
            <a:pPr lvl="1"/>
            <a:r>
              <a:rPr lang="en-US" strike="sngStrike" dirty="0" err="1" smtClean="0">
                <a:solidFill>
                  <a:srgbClr val="FF0000"/>
                </a:solidFill>
              </a:rPr>
              <a:t>Diffie</a:t>
            </a:r>
            <a:r>
              <a:rPr lang="en-US" strike="sngStrike" dirty="0" smtClean="0">
                <a:solidFill>
                  <a:srgbClr val="FF0000"/>
                </a:solidFill>
              </a:rPr>
              <a:t>-Hellman key exchange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Symmetric key crypto: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AES 			Need longer keys  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Triple DES			Need longer keys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Hash functions: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SHA-2 and SHA-3		Use longer output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060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will a Quantum Computer be Built?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266" y="4466431"/>
            <a:ext cx="4546600" cy="2350030"/>
          </a:xfrm>
        </p:spPr>
        <p:txBody>
          <a:bodyPr/>
          <a:lstStyle/>
          <a:p>
            <a:r>
              <a:rPr lang="en-US" dirty="0" smtClean="0"/>
              <a:t>Quantum computers are 20 years in the future and always will be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https://pbs.twimg.com/profile_images/439462178601463808/iJTi9Tw-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531" y="1690688"/>
            <a:ext cx="2384425" cy="238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villefreeclinic.org/wp-content/uploads/2015/12/Elm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8535"/>
            <a:ext cx="3656756" cy="210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67866" y="4225661"/>
            <a:ext cx="62568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Resources needed to break RSA-2048 </a:t>
            </a:r>
            <a:r>
              <a:rPr lang="en-US" sz="2000" dirty="0" smtClean="0"/>
              <a:t>(Matteo </a:t>
            </a:r>
            <a:r>
              <a:rPr lang="en-US" sz="2000" dirty="0" err="1" smtClean="0"/>
              <a:t>Mariantoni</a:t>
            </a:r>
            <a:r>
              <a:rPr lang="en-US" sz="2000" dirty="0" smtClean="0"/>
              <a:t>, 2014)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15 years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$1 billion USD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Small nuclear power plant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78427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2916"/>
            <a:ext cx="10515600" cy="5020888"/>
          </a:xfrm>
        </p:spPr>
        <p:txBody>
          <a:bodyPr>
            <a:normAutofit/>
          </a:bodyPr>
          <a:lstStyle/>
          <a:p>
            <a:r>
              <a:rPr lang="en-US" sz="2400" dirty="0"/>
              <a:t>How long does encryption need to be secure (</a:t>
            </a:r>
            <a:r>
              <a:rPr lang="en-US" sz="2400" i="1" dirty="0">
                <a:solidFill>
                  <a:schemeClr val="accent1"/>
                </a:solidFill>
              </a:rPr>
              <a:t>x</a:t>
            </a:r>
            <a:r>
              <a:rPr lang="en-US" sz="2400" dirty="0">
                <a:solidFill>
                  <a:schemeClr val="accent1"/>
                </a:solidFill>
              </a:rPr>
              <a:t> years</a:t>
            </a:r>
            <a:r>
              <a:rPr lang="en-US" sz="2400" dirty="0"/>
              <a:t>)</a:t>
            </a:r>
          </a:p>
          <a:p>
            <a:r>
              <a:rPr lang="en-US" sz="2400" dirty="0"/>
              <a:t>How long to re-tool existing infrastructure with quantum safe solution (</a:t>
            </a:r>
            <a:r>
              <a:rPr lang="en-US" sz="2400" i="1" dirty="0">
                <a:solidFill>
                  <a:schemeClr val="bg1">
                    <a:lumMod val="65000"/>
                  </a:schemeClr>
                </a:solidFill>
              </a:rPr>
              <a:t>y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years</a:t>
            </a:r>
            <a:r>
              <a:rPr lang="en-US" sz="2400" dirty="0"/>
              <a:t>)</a:t>
            </a:r>
          </a:p>
          <a:p>
            <a:r>
              <a:rPr lang="en-US" sz="2400" dirty="0"/>
              <a:t>How long until large-scale quantum computer is built (</a:t>
            </a:r>
            <a:r>
              <a:rPr lang="en-US" sz="2400" i="1" dirty="0">
                <a:solidFill>
                  <a:srgbClr val="F1925D"/>
                </a:solidFill>
              </a:rPr>
              <a:t>z</a:t>
            </a:r>
            <a:r>
              <a:rPr lang="en-US" sz="2400" dirty="0">
                <a:solidFill>
                  <a:srgbClr val="F1925D"/>
                </a:solidFill>
              </a:rPr>
              <a:t> years</a:t>
            </a:r>
            <a:r>
              <a:rPr lang="en-US" sz="2400" dirty="0"/>
              <a:t>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soon do we need to worry?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184400" y="3184153"/>
            <a:ext cx="7823200" cy="3093705"/>
            <a:chOff x="2806157" y="4387699"/>
            <a:chExt cx="6280693" cy="2003115"/>
          </a:xfrm>
        </p:grpSpPr>
        <p:grpSp>
          <p:nvGrpSpPr>
            <p:cNvPr id="5" name="Group 4"/>
            <p:cNvGrpSpPr/>
            <p:nvPr/>
          </p:nvGrpSpPr>
          <p:grpSpPr>
            <a:xfrm>
              <a:off x="2806157" y="4387699"/>
              <a:ext cx="5029200" cy="2003115"/>
              <a:chOff x="2806157" y="4475567"/>
              <a:chExt cx="5029200" cy="200311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3505200" y="4835455"/>
                <a:ext cx="3505200" cy="1643227"/>
                <a:chOff x="3505200" y="4648200"/>
                <a:chExt cx="3505200" cy="1643227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3505200" y="4902530"/>
                  <a:ext cx="3200400" cy="1388897"/>
                  <a:chOff x="3276600" y="4735641"/>
                  <a:chExt cx="3200400" cy="1388897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3276600" y="4953000"/>
                    <a:ext cx="3200400" cy="1171538"/>
                    <a:chOff x="3276600" y="4953000"/>
                    <a:chExt cx="3200400" cy="1171538"/>
                  </a:xfrm>
                </p:grpSpPr>
                <p:grpSp>
                  <p:nvGrpSpPr>
                    <p:cNvPr id="14" name="Group 13"/>
                    <p:cNvGrpSpPr/>
                    <p:nvPr/>
                  </p:nvGrpSpPr>
                  <p:grpSpPr>
                    <a:xfrm>
                      <a:off x="3276600" y="4953000"/>
                      <a:ext cx="3200400" cy="762000"/>
                      <a:chOff x="3276600" y="4648200"/>
                      <a:chExt cx="3200400" cy="762000"/>
                    </a:xfrm>
                  </p:grpSpPr>
                  <p:sp>
                    <p:nvSpPr>
                      <p:cNvPr id="17" name="Rectangle 16"/>
                      <p:cNvSpPr/>
                      <p:nvPr/>
                    </p:nvSpPr>
                    <p:spPr>
                      <a:xfrm>
                        <a:off x="4876800" y="4648200"/>
                        <a:ext cx="1600200" cy="3810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22225" cap="sq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" name="Rectangle 17"/>
                      <p:cNvSpPr/>
                      <p:nvPr/>
                    </p:nvSpPr>
                    <p:spPr>
                      <a:xfrm>
                        <a:off x="3276600" y="4648200"/>
                        <a:ext cx="1600200" cy="3810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22225" cap="sq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9" name="Rectangle 18"/>
                      <p:cNvSpPr/>
                      <p:nvPr/>
                    </p:nvSpPr>
                    <p:spPr>
                      <a:xfrm>
                        <a:off x="3276600" y="5029200"/>
                        <a:ext cx="2514600" cy="381000"/>
                      </a:xfrm>
                      <a:prstGeom prst="rect">
                        <a:avLst/>
                      </a:prstGeom>
                      <a:solidFill>
                        <a:srgbClr val="F1925D"/>
                      </a:solidFill>
                      <a:ln w="22225" cap="sq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" name="TextBox 19"/>
                      <p:cNvSpPr txBox="1"/>
                      <p:nvPr/>
                    </p:nvSpPr>
                    <p:spPr>
                      <a:xfrm>
                        <a:off x="3857625" y="4648200"/>
                        <a:ext cx="438150" cy="38100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i="1" dirty="0"/>
                          <a:t>y</a:t>
                        </a:r>
                      </a:p>
                    </p:txBody>
                  </p:sp>
                  <p:sp>
                    <p:nvSpPr>
                      <p:cNvPr id="21" name="TextBox 20"/>
                      <p:cNvSpPr txBox="1"/>
                      <p:nvPr/>
                    </p:nvSpPr>
                    <p:spPr>
                      <a:xfrm>
                        <a:off x="5385918" y="4648200"/>
                        <a:ext cx="438150" cy="38100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i="1" dirty="0"/>
                          <a:t>x</a:t>
                        </a:r>
                      </a:p>
                    </p:txBody>
                  </p:sp>
                  <p:sp>
                    <p:nvSpPr>
                      <p:cNvPr id="22" name="TextBox 21"/>
                      <p:cNvSpPr txBox="1"/>
                      <p:nvPr/>
                    </p:nvSpPr>
                    <p:spPr>
                      <a:xfrm>
                        <a:off x="4314825" y="5029200"/>
                        <a:ext cx="438150" cy="38100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i="1" dirty="0"/>
                          <a:t>z</a:t>
                        </a:r>
                      </a:p>
                    </p:txBody>
                  </p:sp>
                </p:grpSp>
                <p:cxnSp>
                  <p:nvCxnSpPr>
                    <p:cNvPr id="15" name="Straight Arrow Connector 14"/>
                    <p:cNvCxnSpPr/>
                    <p:nvPr/>
                  </p:nvCxnSpPr>
                  <p:spPr>
                    <a:xfrm>
                      <a:off x="3276600" y="5867400"/>
                      <a:ext cx="3200400" cy="0"/>
                    </a:xfrm>
                    <a:prstGeom prst="straightConnector1">
                      <a:avLst/>
                    </a:prstGeom>
                    <a:ln w="22225">
                      <a:solidFill>
                        <a:schemeClr val="tx1"/>
                      </a:solidFill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" name="TextBox 15"/>
                    <p:cNvSpPr txBox="1"/>
                    <p:nvPr/>
                  </p:nvSpPr>
                  <p:spPr>
                    <a:xfrm>
                      <a:off x="3276600" y="5885402"/>
                      <a:ext cx="1309218" cy="23913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/>
                        <a:t>time</a:t>
                      </a:r>
                    </a:p>
                  </p:txBody>
                </p:sp>
              </p:grpSp>
              <p:sp>
                <p:nvSpPr>
                  <p:cNvPr id="12" name="Left Brace 11"/>
                  <p:cNvSpPr/>
                  <p:nvPr/>
                </p:nvSpPr>
                <p:spPr>
                  <a:xfrm rot="16200000">
                    <a:off x="6055284" y="5102784"/>
                    <a:ext cx="190500" cy="652932"/>
                  </a:xfrm>
                  <a:prstGeom prst="leftBrac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Left Brace 12"/>
                  <p:cNvSpPr/>
                  <p:nvPr/>
                </p:nvSpPr>
                <p:spPr>
                  <a:xfrm rot="5400000">
                    <a:off x="4498536" y="4532880"/>
                    <a:ext cx="175502" cy="581024"/>
                  </a:xfrm>
                  <a:prstGeom prst="leftBrac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" name="TextBox 9"/>
                <p:cNvSpPr txBox="1"/>
                <p:nvPr/>
              </p:nvSpPr>
              <p:spPr>
                <a:xfrm>
                  <a:off x="3733800" y="4648200"/>
                  <a:ext cx="3276600" cy="2192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What do we do here??</a:t>
                  </a:r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2806157" y="4475567"/>
                <a:ext cx="5029200" cy="338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Theorem (</a:t>
                </a:r>
                <a:r>
                  <a:rPr lang="en-US" sz="2800" dirty="0" err="1"/>
                  <a:t>Mosca</a:t>
                </a:r>
                <a:r>
                  <a:rPr lang="en-US" sz="2800" dirty="0"/>
                  <a:t>): If </a:t>
                </a:r>
                <a:r>
                  <a:rPr lang="en-US" sz="2800" i="1" dirty="0">
                    <a:solidFill>
                      <a:schemeClr val="accent1"/>
                    </a:solidFill>
                  </a:rPr>
                  <a:t>x</a:t>
                </a:r>
                <a:r>
                  <a:rPr lang="en-US" sz="2800" dirty="0"/>
                  <a:t> + </a:t>
                </a:r>
                <a:r>
                  <a:rPr lang="en-US" sz="2800" i="1" dirty="0">
                    <a:solidFill>
                      <a:schemeClr val="bg1">
                        <a:lumMod val="65000"/>
                      </a:schemeClr>
                    </a:solidFill>
                  </a:rPr>
                  <a:t>y</a:t>
                </a:r>
                <a:r>
                  <a:rPr lang="en-US" sz="2800" dirty="0"/>
                  <a:t> &gt; </a:t>
                </a:r>
                <a:r>
                  <a:rPr lang="en-US" sz="2800" i="1" dirty="0">
                    <a:solidFill>
                      <a:srgbClr val="F1925D"/>
                    </a:solidFill>
                  </a:rPr>
                  <a:t>z</a:t>
                </a:r>
                <a:r>
                  <a:rPr lang="en-US" sz="2800" dirty="0"/>
                  <a:t>, then worry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6052668" y="5790776"/>
              <a:ext cx="3034182" cy="219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secret keys revealed</a:t>
              </a: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1930400" y="3063157"/>
            <a:ext cx="7112000" cy="347064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Post-Quantum Cryptography (PQC)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Cryptosystems which run on classical computers, and are considered to be resistant to quantum attacks</a:t>
            </a:r>
          </a:p>
          <a:p>
            <a:pPr lvl="0">
              <a:buClr>
                <a:srgbClr val="2DA2BF"/>
              </a:buClr>
            </a:pPr>
            <a:endParaRPr lang="en-US" sz="2600" dirty="0" smtClean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r>
              <a:rPr lang="en-US" sz="2600" dirty="0" smtClean="0">
                <a:solidFill>
                  <a:prstClr val="black"/>
                </a:solidFill>
              </a:rPr>
              <a:t>PQC </a:t>
            </a:r>
            <a:r>
              <a:rPr lang="en-US" sz="2600" dirty="0" smtClean="0">
                <a:solidFill>
                  <a:schemeClr val="accent1"/>
                </a:solidFill>
              </a:rPr>
              <a:t>needs time </a:t>
            </a:r>
            <a:r>
              <a:rPr lang="en-US" sz="2600" dirty="0" smtClean="0"/>
              <a:t>to be ready for applications</a:t>
            </a:r>
          </a:p>
          <a:p>
            <a:pPr lvl="1">
              <a:buClr>
                <a:srgbClr val="2DA2BF"/>
              </a:buClr>
            </a:pPr>
            <a:r>
              <a:rPr lang="en-US" sz="2000" dirty="0">
                <a:solidFill>
                  <a:prstClr val="black"/>
                </a:solidFill>
              </a:rPr>
              <a:t>Efficiency</a:t>
            </a:r>
          </a:p>
          <a:p>
            <a:pPr lvl="1">
              <a:buClr>
                <a:srgbClr val="2DA2BF"/>
              </a:buClr>
            </a:pPr>
            <a:r>
              <a:rPr lang="en-US" sz="2000" dirty="0">
                <a:solidFill>
                  <a:prstClr val="black"/>
                </a:solidFill>
              </a:rPr>
              <a:t>Confidence – cryptanalysis</a:t>
            </a:r>
          </a:p>
          <a:p>
            <a:pPr lvl="1">
              <a:buClr>
                <a:srgbClr val="2DA2BF"/>
              </a:buClr>
            </a:pPr>
            <a:r>
              <a:rPr lang="en-US" sz="2000" dirty="0">
                <a:solidFill>
                  <a:prstClr val="black"/>
                </a:solidFill>
              </a:rPr>
              <a:t>Standardization</a:t>
            </a:r>
          </a:p>
          <a:p>
            <a:pPr lvl="1">
              <a:buClr>
                <a:srgbClr val="2DA2BF"/>
              </a:buClr>
            </a:pPr>
            <a:r>
              <a:rPr lang="en-US" sz="2000" dirty="0">
                <a:solidFill>
                  <a:prstClr val="black"/>
                </a:solidFill>
              </a:rPr>
              <a:t>Usability </a:t>
            </a:r>
            <a:r>
              <a:rPr lang="en-US" sz="2000" dirty="0" smtClean="0"/>
              <a:t>and interoperability </a:t>
            </a:r>
            <a:r>
              <a:rPr lang="en-US" sz="1600" dirty="0">
                <a:solidFill>
                  <a:prstClr val="black"/>
                </a:solidFill>
              </a:rPr>
              <a:t>(IKE, TLS, </a:t>
            </a:r>
            <a:r>
              <a:rPr lang="en-US" sz="1600" dirty="0" err="1">
                <a:solidFill>
                  <a:prstClr val="black"/>
                </a:solidFill>
              </a:rPr>
              <a:t>etc</a:t>
            </a:r>
            <a:r>
              <a:rPr lang="en-US" sz="1600" dirty="0">
                <a:solidFill>
                  <a:prstClr val="black"/>
                </a:solidFill>
              </a:rPr>
              <a:t>… use public key crypto)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484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Replacements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Lattice-based</a:t>
            </a:r>
          </a:p>
          <a:p>
            <a:r>
              <a:rPr lang="en-US" dirty="0" smtClean="0"/>
              <a:t>Code-based</a:t>
            </a:r>
          </a:p>
          <a:p>
            <a:r>
              <a:rPr lang="en-US" dirty="0" smtClean="0"/>
              <a:t>Multivariate</a:t>
            </a:r>
          </a:p>
          <a:p>
            <a:r>
              <a:rPr lang="en-US" dirty="0" smtClean="0"/>
              <a:t>Others</a:t>
            </a:r>
          </a:p>
          <a:p>
            <a:pPr lvl="1"/>
            <a:r>
              <a:rPr lang="en-US" dirty="0" smtClean="0"/>
              <a:t>Hash-based signatures</a:t>
            </a:r>
          </a:p>
          <a:p>
            <a:pPr lvl="1"/>
            <a:r>
              <a:rPr lang="en-US" dirty="0" smtClean="0"/>
              <a:t>Isogeny-based signatures</a:t>
            </a:r>
          </a:p>
          <a:p>
            <a:pPr lvl="1"/>
            <a:r>
              <a:rPr lang="en-US" dirty="0" err="1" smtClean="0"/>
              <a:t>Etc</a:t>
            </a:r>
            <a:r>
              <a:rPr lang="en-US" dirty="0" smtClean="0"/>
              <a:t>….</a:t>
            </a:r>
          </a:p>
          <a:p>
            <a:pPr lvl="1"/>
            <a:endParaRPr lang="en-US" dirty="0"/>
          </a:p>
          <a:p>
            <a:r>
              <a:rPr lang="en-US" dirty="0" smtClean="0"/>
              <a:t>All have their pros and cons</a:t>
            </a:r>
            <a:endParaRPr lang="en-US" dirty="0"/>
          </a:p>
        </p:txBody>
      </p:sp>
      <p:pic>
        <p:nvPicPr>
          <p:cNvPr id="2050" name="Picture 2" descr="http://olaqui.df.unipi.it/beginners_materiali/Fig02_beginn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415" y="1821072"/>
            <a:ext cx="2141008" cy="160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7/77/Wikipedia_in_binar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1695241"/>
            <a:ext cx="2502347" cy="48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ai2-s2-public.s3.amazonaws.com/figures/2016-03-25/2226e1217fcd800c4064cde6c834aa1b1c673a12/12-Figure2-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" r="30647"/>
          <a:stretch/>
        </p:blipFill>
        <p:spPr bwMode="auto">
          <a:xfrm>
            <a:off x="9488711" y="2738264"/>
            <a:ext cx="2190046" cy="215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www.mqchallenge.org/img/top/equation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465" y="3992807"/>
            <a:ext cx="3910746" cy="136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435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are most </a:t>
            </a:r>
            <a:r>
              <a:rPr lang="en-US" dirty="0" smtClean="0">
                <a:solidFill>
                  <a:schemeClr val="accent1"/>
                </a:solidFill>
              </a:rPr>
              <a:t>important</a:t>
            </a:r>
            <a:r>
              <a:rPr lang="en-US" dirty="0" smtClean="0"/>
              <a:t> in practice?</a:t>
            </a:r>
          </a:p>
          <a:p>
            <a:pPr lvl="1"/>
            <a:r>
              <a:rPr lang="en-US" dirty="0" smtClean="0"/>
              <a:t>Public and private key sizes</a:t>
            </a:r>
          </a:p>
          <a:p>
            <a:pPr lvl="1"/>
            <a:r>
              <a:rPr lang="en-US" dirty="0" smtClean="0"/>
              <a:t>Key pair generation time</a:t>
            </a:r>
          </a:p>
          <a:p>
            <a:pPr lvl="1"/>
            <a:r>
              <a:rPr lang="en-US" dirty="0" smtClean="0"/>
              <a:t>Ciphertext size</a:t>
            </a:r>
          </a:p>
          <a:p>
            <a:pPr lvl="1"/>
            <a:r>
              <a:rPr lang="en-US" dirty="0" smtClean="0"/>
              <a:t>Encryption/Decryption speed</a:t>
            </a:r>
          </a:p>
          <a:p>
            <a:pPr lvl="1"/>
            <a:r>
              <a:rPr lang="en-US" dirty="0" smtClean="0"/>
              <a:t>Signature size</a:t>
            </a:r>
          </a:p>
          <a:p>
            <a:pPr lvl="1"/>
            <a:r>
              <a:rPr lang="en-US" dirty="0" smtClean="0"/>
              <a:t>Signature generation/verification time</a:t>
            </a:r>
          </a:p>
          <a:p>
            <a:pPr lvl="1"/>
            <a:endParaRPr lang="en-US" dirty="0"/>
          </a:p>
          <a:p>
            <a:r>
              <a:rPr lang="en-US" dirty="0" smtClean="0"/>
              <a:t>Really, a lot more questions than answers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478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926"/>
            <a:ext cx="10515600" cy="1325563"/>
          </a:xfrm>
        </p:spPr>
        <p:txBody>
          <a:bodyPr/>
          <a:lstStyle/>
          <a:p>
            <a:r>
              <a:rPr lang="en-US" dirty="0" smtClean="0"/>
              <a:t>Signature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5571067"/>
            <a:ext cx="10337800" cy="982133"/>
          </a:xfrm>
        </p:spPr>
        <p:txBody>
          <a:bodyPr/>
          <a:lstStyle/>
          <a:p>
            <a:r>
              <a:rPr lang="en-US" b="1" dirty="0"/>
              <a:t>Disclaimer</a:t>
            </a:r>
            <a:r>
              <a:rPr lang="en-US" dirty="0"/>
              <a:t> – these are rough estimates for comparison purposes only, not benchmarks.  Numbers are for 80 bits of security.</a:t>
            </a:r>
          </a:p>
          <a:p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366911"/>
              </p:ext>
            </p:extLst>
          </p:nvPr>
        </p:nvGraphicFramePr>
        <p:xfrm>
          <a:off x="1015999" y="1223292"/>
          <a:ext cx="10337800" cy="42746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0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9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7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3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70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03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59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059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3009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Algorithm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KeyGen</a:t>
                      </a:r>
                      <a:r>
                        <a:rPr lang="en-US" sz="1400" dirty="0">
                          <a:effectLst/>
                        </a:rPr>
                        <a:t> Time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(RSA sign=1)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Sign Time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smtClean="0">
                          <a:effectLst/>
                        </a:rPr>
                        <a:t>(</a:t>
                      </a:r>
                      <a:r>
                        <a:rPr lang="en-US" sz="1400" dirty="0">
                          <a:effectLst/>
                        </a:rPr>
                        <a:t>RSA sign=1)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Verify Time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(RSA sign=1)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Limited Lifetime?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Public Key Size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Private Key Size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Signature </a:t>
                      </a:r>
                      <a:r>
                        <a:rPr lang="en-US" sz="1400" dirty="0">
                          <a:effectLst/>
                        </a:rPr>
                        <a:t>Size (bits)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Time* Scaling</a:t>
                      </a:r>
                      <a:endParaRPr lang="en-US" sz="1400" dirty="0">
                        <a:effectLst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Key </a:t>
                      </a:r>
                      <a:r>
                        <a:rPr lang="en-US" sz="1400" dirty="0" smtClean="0">
                          <a:effectLst/>
                        </a:rPr>
                        <a:t>*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Scaling</a:t>
                      </a:r>
                      <a:endParaRPr lang="en-US" sz="1400" dirty="0">
                        <a:effectLst/>
                      </a:endParaRPr>
                    </a:p>
                  </a:txBody>
                  <a:tcPr marL="55517" marR="5551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2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Winternitz-Merkle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signatures</a:t>
                      </a:r>
                      <a:endParaRPr lang="en-US" sz="1400" dirty="0">
                        <a:effectLst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10000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500000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r>
                        <a:rPr lang="en-US" sz="1600" baseline="30000">
                          <a:effectLst/>
                        </a:rPr>
                        <a:t>20</a:t>
                      </a:r>
                      <a:endParaRPr lang="en-US" sz="16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r>
                        <a:rPr lang="en-US" sz="1600" baseline="30000">
                          <a:effectLst/>
                        </a:rPr>
                        <a:t>30</a:t>
                      </a:r>
                      <a:endParaRPr lang="en-US" sz="16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r>
                        <a:rPr lang="en-US" sz="1600" baseline="30000">
                          <a:effectLst/>
                        </a:rPr>
                        <a:t>40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368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368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368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15200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22304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29344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17024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18624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20224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</a:t>
                      </a:r>
                      <a:r>
                        <a:rPr lang="en-US" sz="1600" baseline="300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</a:t>
                      </a:r>
                      <a:r>
                        <a:rPr lang="en-US" sz="1600" baseline="300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8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GLP </a:t>
                      </a:r>
                      <a:r>
                        <a:rPr lang="en-US" sz="1400" dirty="0" smtClean="0">
                          <a:effectLst/>
                        </a:rPr>
                        <a:t>s</a:t>
                      </a:r>
                      <a:r>
                        <a:rPr lang="en-US" sz="1400" baseline="0" dirty="0" smtClean="0">
                          <a:effectLst/>
                        </a:rPr>
                        <a:t>ignatures</a:t>
                      </a:r>
                      <a:endParaRPr lang="en-US" sz="1400" baseline="0" dirty="0" smtClean="0">
                        <a:effectLst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0.01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11800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1620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8950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</a:t>
                      </a:r>
                      <a:r>
                        <a:rPr lang="en-US" sz="1600" baseline="300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9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CFS </a:t>
                      </a:r>
                      <a:r>
                        <a:rPr lang="en-US" sz="1400" dirty="0" smtClean="0">
                          <a:effectLst/>
                        </a:rPr>
                        <a:t>signature</a:t>
                      </a:r>
                      <a:endParaRPr lang="en-US" sz="1400" dirty="0">
                        <a:effectLst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2000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9437184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~15000000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exp(o(k))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exp(o(k))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9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Quartz </a:t>
                      </a:r>
                      <a:r>
                        <a:rPr lang="en-US" sz="1400" dirty="0" smtClean="0">
                          <a:effectLst/>
                        </a:rPr>
                        <a:t>signature</a:t>
                      </a:r>
                      <a:endParaRPr lang="en-US" sz="1400" dirty="0">
                        <a:effectLst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126000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11500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</a:t>
                      </a:r>
                      <a:r>
                        <a:rPr lang="en-US" sz="1600" baseline="300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</a:t>
                      </a:r>
                      <a:r>
                        <a:rPr lang="en-US" sz="1600" baseline="300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3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3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RSA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1024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1024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1024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</a:t>
                      </a:r>
                      <a:r>
                        <a:rPr lang="en-US" sz="1600" baseline="300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</a:t>
                      </a:r>
                      <a:r>
                        <a:rPr lang="en-US" sz="1600" baseline="300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3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DSA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1024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480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</a:t>
                      </a:r>
                      <a:r>
                        <a:rPr lang="en-US" sz="1600" baseline="300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</a:t>
                      </a:r>
                      <a:r>
                        <a:rPr lang="en-US" sz="1600" baseline="300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53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ECDSA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480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320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</a:t>
                      </a:r>
                      <a:r>
                        <a:rPr lang="en-US" sz="1600" baseline="300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8964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591"/>
            <a:ext cx="10515600" cy="1325563"/>
          </a:xfrm>
        </p:spPr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5468"/>
            <a:ext cx="10515600" cy="5147732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 smtClean="0"/>
              <a:t>For most of the potential PQC replacements, the times needed for encryption, decryption, signing, verification are </a:t>
            </a:r>
            <a:r>
              <a:rPr lang="en-US" sz="4400" dirty="0" smtClean="0">
                <a:solidFill>
                  <a:srgbClr val="1FAECD"/>
                </a:solidFill>
              </a:rPr>
              <a:t>acceptable</a:t>
            </a:r>
            <a:r>
              <a:rPr lang="en-US" sz="4400" dirty="0" smtClean="0"/>
              <a:t> </a:t>
            </a:r>
          </a:p>
          <a:p>
            <a:endParaRPr lang="en-US" sz="4400" dirty="0" smtClean="0"/>
          </a:p>
          <a:p>
            <a:r>
              <a:rPr lang="en-US" sz="4400" dirty="0" smtClean="0"/>
              <a:t>Some key sizes are </a:t>
            </a:r>
            <a:r>
              <a:rPr lang="en-US" sz="4400" dirty="0" smtClean="0">
                <a:solidFill>
                  <a:srgbClr val="1FAECD"/>
                </a:solidFill>
              </a:rPr>
              <a:t>significantly increased</a:t>
            </a:r>
          </a:p>
          <a:p>
            <a:pPr lvl="1"/>
            <a:r>
              <a:rPr lang="en-US" sz="4400" dirty="0" smtClean="0"/>
              <a:t>For most protocols, if the public keys do not need to be exchanged, it may not be a problem</a:t>
            </a:r>
          </a:p>
          <a:p>
            <a:pPr lvl="1"/>
            <a:endParaRPr lang="en-US" sz="4400" dirty="0" smtClean="0"/>
          </a:p>
          <a:p>
            <a:r>
              <a:rPr lang="en-US" sz="4400" dirty="0" smtClean="0"/>
              <a:t>Some ciphertext and signature sizes are </a:t>
            </a:r>
            <a:r>
              <a:rPr lang="en-US" sz="4400" dirty="0" smtClean="0">
                <a:solidFill>
                  <a:srgbClr val="1FAECD"/>
                </a:solidFill>
              </a:rPr>
              <a:t>not quite plausible</a:t>
            </a:r>
          </a:p>
          <a:p>
            <a:endParaRPr lang="en-US" sz="4400" dirty="0" smtClean="0">
              <a:solidFill>
                <a:srgbClr val="1FAECD"/>
              </a:solidFill>
            </a:endParaRPr>
          </a:p>
          <a:p>
            <a:r>
              <a:rPr lang="en-US" sz="4400" dirty="0" smtClean="0"/>
              <a:t>Key pair generation time for the encryption schemes is not bad at all</a:t>
            </a:r>
          </a:p>
          <a:p>
            <a:endParaRPr lang="en-US" sz="4400" dirty="0" smtClean="0"/>
          </a:p>
          <a:p>
            <a:r>
              <a:rPr lang="en-US" sz="4400" b="1" dirty="0" smtClean="0">
                <a:solidFill>
                  <a:srgbClr val="1FAECD"/>
                </a:solidFill>
              </a:rPr>
              <a:t>No easy “drop-in” replacements</a:t>
            </a:r>
          </a:p>
          <a:p>
            <a:endParaRPr lang="en-US" sz="4400" dirty="0" smtClean="0"/>
          </a:p>
          <a:p>
            <a:r>
              <a:rPr lang="en-US" sz="4400" dirty="0" smtClean="0"/>
              <a:t>Would be nice to have more benchmarks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913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Gathering Steam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PQCrypto</a:t>
            </a:r>
            <a:r>
              <a:rPr lang="en-US" dirty="0" smtClean="0"/>
              <a:t> Workshop series</a:t>
            </a:r>
          </a:p>
          <a:p>
            <a:r>
              <a:rPr lang="en-US" dirty="0" smtClean="0"/>
              <a:t>ETSI workshops</a:t>
            </a:r>
          </a:p>
          <a:p>
            <a:r>
              <a:rPr lang="en-US" dirty="0" smtClean="0"/>
              <a:t>European </a:t>
            </a:r>
            <a:r>
              <a:rPr lang="en-US" dirty="0" err="1" smtClean="0"/>
              <a:t>PQCrypto</a:t>
            </a:r>
            <a:r>
              <a:rPr lang="en-US" dirty="0" smtClean="0"/>
              <a:t> project</a:t>
            </a:r>
          </a:p>
          <a:p>
            <a:r>
              <a:rPr lang="en-US" dirty="0" smtClean="0"/>
              <a:t>Japan’s SAFECRYPTO project</a:t>
            </a:r>
          </a:p>
          <a:p>
            <a:r>
              <a:rPr lang="en-US" dirty="0" smtClean="0"/>
              <a:t>IETF hash-based signatures</a:t>
            </a:r>
          </a:p>
          <a:p>
            <a:r>
              <a:rPr lang="en-US" dirty="0"/>
              <a:t>Fall 2015:  NSA announced it would be transitioning in the “not too distant” future </a:t>
            </a:r>
            <a:r>
              <a:rPr lang="en-US" sz="1400" u="sng" dirty="0" smtClean="0">
                <a:solidFill>
                  <a:srgbClr val="0070C0"/>
                </a:solidFill>
                <a:hlinkClick r:id="rId2"/>
              </a:rPr>
              <a:t>https://www.iad.gov/iad/programs/iad-initiatives/cnsa-suite.cfm</a:t>
            </a:r>
            <a:endParaRPr lang="en-US" sz="1400" u="sng" dirty="0" smtClean="0">
              <a:solidFill>
                <a:srgbClr val="0070C0"/>
              </a:solidFill>
            </a:endParaRPr>
          </a:p>
          <a:p>
            <a:r>
              <a:rPr lang="en-US" dirty="0"/>
              <a:t>Feb 2016:  NIST report on PQC- </a:t>
            </a:r>
            <a:r>
              <a:rPr lang="en-US" sz="1400" dirty="0" smtClean="0"/>
              <a:t>&lt;</a:t>
            </a:r>
            <a:r>
              <a:rPr lang="en-US" sz="1400" dirty="0" smtClean="0">
                <a:solidFill>
                  <a:srgbClr val="0070C0"/>
                </a:solidFill>
              </a:rPr>
              <a:t>http://csrc.nist.gov/publications/drafts/nistir-8105/nistir_8105_draft.pdf</a:t>
            </a:r>
            <a:r>
              <a:rPr lang="en-US" sz="1400" dirty="0" smtClean="0"/>
              <a:t>&gt;</a:t>
            </a:r>
          </a:p>
          <a:p>
            <a:endParaRPr lang="en-US" sz="14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960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NIST’s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100" dirty="0" smtClean="0"/>
              <a:t>NIST is calling for quantum-resistant cryptographic algorithms for new public-key crypto standards</a:t>
            </a:r>
          </a:p>
          <a:p>
            <a:pPr lvl="1"/>
            <a:r>
              <a:rPr lang="en-US" dirty="0" smtClean="0"/>
              <a:t>Digital signatures</a:t>
            </a:r>
          </a:p>
          <a:p>
            <a:pPr lvl="1"/>
            <a:r>
              <a:rPr lang="en-US" dirty="0" smtClean="0"/>
              <a:t>Encryption/key-establishment</a:t>
            </a:r>
          </a:p>
          <a:p>
            <a:endParaRPr lang="en-US" dirty="0" smtClean="0"/>
          </a:p>
          <a:p>
            <a:r>
              <a:rPr lang="en-US" dirty="0" smtClean="0"/>
              <a:t>We see our role as managing a process of achieving community consensus in a </a:t>
            </a:r>
            <a:r>
              <a:rPr lang="en-US" b="1" dirty="0" smtClean="0"/>
              <a:t>transparent</a:t>
            </a:r>
            <a:r>
              <a:rPr lang="en-US" dirty="0" smtClean="0"/>
              <a:t> and timely manner</a:t>
            </a:r>
          </a:p>
          <a:p>
            <a:endParaRPr lang="en-US" dirty="0" smtClean="0"/>
          </a:p>
          <a:p>
            <a:r>
              <a:rPr lang="en-US" dirty="0" smtClean="0"/>
              <a:t>We do not expect to “pick a winner”</a:t>
            </a:r>
          </a:p>
          <a:p>
            <a:pPr lvl="1"/>
            <a:r>
              <a:rPr lang="en-US" dirty="0" smtClean="0"/>
              <a:t>Ideally, several algorithms will emerge as ‘good choices’</a:t>
            </a:r>
          </a:p>
          <a:p>
            <a:pPr lvl="1"/>
            <a:r>
              <a:rPr lang="en-US" dirty="0" smtClean="0"/>
              <a:t>We may pick one (or more) for standardization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Timeline</a:t>
            </a:r>
          </a:p>
          <a:p>
            <a:pPr lvl="1"/>
            <a:r>
              <a:rPr lang="en-US" dirty="0" smtClean="0"/>
              <a:t>Fall 2016 – formal Call For Proposals</a:t>
            </a:r>
          </a:p>
          <a:p>
            <a:pPr lvl="1"/>
            <a:r>
              <a:rPr lang="en-US" dirty="0" smtClean="0"/>
              <a:t>Nov 2017 – Deadline for submissions</a:t>
            </a:r>
          </a:p>
          <a:p>
            <a:pPr lvl="1"/>
            <a:r>
              <a:rPr lang="en-US" dirty="0" smtClean="0"/>
              <a:t>3-5 years – Analysis phase</a:t>
            </a:r>
          </a:p>
          <a:p>
            <a:pPr lvl="1"/>
            <a:r>
              <a:rPr lang="en-US" dirty="0" smtClean="0"/>
              <a:t>2 years later - Draft standards ready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792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Alice and Bob want to communicate</a:t>
            </a:r>
          </a:p>
          <a:p>
            <a:pPr lvl="1"/>
            <a:r>
              <a:rPr lang="en-US" dirty="0" smtClean="0"/>
              <a:t>Beware of Eve</a:t>
            </a:r>
          </a:p>
          <a:p>
            <a:pPr lvl="1"/>
            <a:endParaRPr lang="en-US" dirty="0"/>
          </a:p>
          <a:p>
            <a:r>
              <a:rPr lang="en-US" dirty="0" smtClean="0"/>
              <a:t>Symmetric-key crypto</a:t>
            </a:r>
          </a:p>
          <a:p>
            <a:pPr lvl="1"/>
            <a:r>
              <a:rPr lang="en-US" dirty="0" smtClean="0"/>
              <a:t>Alice and Bob have a shared key</a:t>
            </a:r>
          </a:p>
          <a:p>
            <a:pPr lvl="1"/>
            <a:r>
              <a:rPr lang="en-US" dirty="0" smtClean="0"/>
              <a:t>Example:  AES (encryption)</a:t>
            </a:r>
          </a:p>
          <a:p>
            <a:pPr lvl="1"/>
            <a:endParaRPr lang="en-US" dirty="0"/>
          </a:p>
          <a:p>
            <a:r>
              <a:rPr lang="en-US" dirty="0" smtClean="0"/>
              <a:t>Public-key crypto</a:t>
            </a:r>
          </a:p>
          <a:p>
            <a:pPr lvl="1"/>
            <a:r>
              <a:rPr lang="en-US" dirty="0" smtClean="0"/>
              <a:t>Alice has never met Bob, but wants to send him a message</a:t>
            </a:r>
          </a:p>
          <a:p>
            <a:pPr lvl="1"/>
            <a:r>
              <a:rPr lang="en-US" dirty="0" smtClean="0"/>
              <a:t>Example:  RSA (encryption and signatures)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cryptography-youre-doing-it-wrong-attila-balazs-9-638.jpg (638×479)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t="13580" r="83704" b="68889"/>
          <a:stretch/>
        </p:blipFill>
        <p:spPr>
          <a:xfrm>
            <a:off x="7061199" y="1405465"/>
            <a:ext cx="1049867" cy="1461581"/>
          </a:xfrm>
          <a:prstGeom prst="rect">
            <a:avLst/>
          </a:prstGeom>
        </p:spPr>
      </p:pic>
      <p:pic>
        <p:nvPicPr>
          <p:cNvPr id="5" name="Picture 4" descr="cryptography-youre-doing-it-wrong-attila-balazs-9-638.jpg (638×479)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0" t="14074" r="33951" b="68148"/>
          <a:stretch/>
        </p:blipFill>
        <p:spPr>
          <a:xfrm>
            <a:off x="10075334" y="1405466"/>
            <a:ext cx="1055585" cy="1461580"/>
          </a:xfrm>
          <a:prstGeom prst="rect">
            <a:avLst/>
          </a:prstGeom>
        </p:spPr>
      </p:pic>
      <p:pic>
        <p:nvPicPr>
          <p:cNvPr id="6" name="Picture 5" descr="cryptography-youre-doing-it-wrong-attila-balazs-9-638.jpg (638×479)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 t="32099" r="71132" b="49876"/>
          <a:stretch/>
        </p:blipFill>
        <p:spPr>
          <a:xfrm>
            <a:off x="8771466" y="2136255"/>
            <a:ext cx="643467" cy="123613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8229598" y="2006600"/>
            <a:ext cx="167216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41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40867" cy="4351338"/>
          </a:xfrm>
        </p:spPr>
        <p:txBody>
          <a:bodyPr/>
          <a:lstStyle/>
          <a:p>
            <a:r>
              <a:rPr lang="en-US" dirty="0" smtClean="0"/>
              <a:t>Post-Quantum Cryptography should be on your radar</a:t>
            </a:r>
          </a:p>
          <a:p>
            <a:pPr lvl="1"/>
            <a:r>
              <a:rPr lang="en-US" dirty="0" smtClean="0"/>
              <a:t>How long will a car in the field?</a:t>
            </a:r>
          </a:p>
          <a:p>
            <a:r>
              <a:rPr lang="en-US" dirty="0" smtClean="0"/>
              <a:t>Be prepared to transition to new (public-key) algorithms in as early as 10 years</a:t>
            </a:r>
          </a:p>
          <a:p>
            <a:r>
              <a:rPr lang="en-US" dirty="0" smtClean="0"/>
              <a:t>The transition will not be painless</a:t>
            </a:r>
          </a:p>
          <a:p>
            <a:r>
              <a:rPr lang="en-US" dirty="0" smtClean="0"/>
              <a:t>Focus on “crypto-agility”</a:t>
            </a:r>
            <a:endParaRPr lang="en-US" dirty="0"/>
          </a:p>
        </p:txBody>
      </p:sp>
      <p:pic>
        <p:nvPicPr>
          <p:cNvPr id="4" name="Picture 2" descr="http://vignette4.wikia.nocookie.net/indianajones/images/1/16/Boulder.jpg/revision/latest?cb=200707061609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855" y="1825625"/>
            <a:ext cx="5243945" cy="364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758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vs Quantum Computers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security of crypto relies on intractability of certain problems to modern computers</a:t>
            </a:r>
          </a:p>
          <a:p>
            <a:pPr lvl="1"/>
            <a:r>
              <a:rPr lang="en-US" dirty="0" smtClean="0"/>
              <a:t>Moore’s law and cryptosystem lifetimes</a:t>
            </a:r>
          </a:p>
          <a:p>
            <a:pPr lvl="1"/>
            <a:endParaRPr lang="en-US" dirty="0"/>
          </a:p>
          <a:p>
            <a:r>
              <a:rPr lang="en-US" dirty="0" smtClean="0"/>
              <a:t>Quantum computers</a:t>
            </a:r>
          </a:p>
          <a:p>
            <a:pPr lvl="1"/>
            <a:r>
              <a:rPr lang="en-US" dirty="0" smtClean="0"/>
              <a:t>Exploit quantum mechanics to process information</a:t>
            </a:r>
          </a:p>
          <a:p>
            <a:pPr lvl="1"/>
            <a:r>
              <a:rPr lang="en-US" dirty="0" smtClean="0"/>
              <a:t>Use quantum bits = “qubits” instead of 0’s and 1’s</a:t>
            </a:r>
          </a:p>
          <a:p>
            <a:pPr lvl="1"/>
            <a:r>
              <a:rPr lang="en-US" dirty="0" smtClean="0"/>
              <a:t>Superposition – ability of quantum system to be in multiples states at the same time</a:t>
            </a:r>
          </a:p>
          <a:p>
            <a:pPr lvl="1"/>
            <a:r>
              <a:rPr lang="en-US" dirty="0" smtClean="0"/>
              <a:t>Potential to vastly increase computational power beyond classical computing limits</a:t>
            </a:r>
          </a:p>
        </p:txBody>
      </p:sp>
    </p:spTree>
    <p:extLst>
      <p:ext uri="{BB962C8B-B14F-4D97-AF65-F5344CB8AC3E}">
        <p14:creationId xmlns:p14="http://schemas.microsoft.com/office/powerpoint/2010/main" val="14561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Difficulties</a:t>
            </a:r>
          </a:p>
          <a:p>
            <a:pPr lvl="1"/>
            <a:r>
              <a:rPr lang="en-US" dirty="0" smtClean="0"/>
              <a:t>When a measurement is made on quantum system, superposition collapses</a:t>
            </a:r>
          </a:p>
          <a:p>
            <a:pPr lvl="1"/>
            <a:r>
              <a:rPr lang="en-US" dirty="0" smtClean="0"/>
              <a:t>Quantum states are very fragile and must be extremely well isolated</a:t>
            </a:r>
          </a:p>
          <a:p>
            <a:pPr lvl="1"/>
            <a:r>
              <a:rPr lang="en-US" dirty="0" smtClean="0"/>
              <a:t>Intersection of many developing fields: superconductors, nanotechnology, quantum electronics, </a:t>
            </a:r>
            <a:r>
              <a:rPr lang="en-US" dirty="0" err="1" smtClean="0"/>
              <a:t>etc</a:t>
            </a:r>
            <a:r>
              <a:rPr lang="en-US" dirty="0" smtClean="0"/>
              <a:t>…</a:t>
            </a:r>
          </a:p>
          <a:p>
            <a:pPr lvl="1"/>
            <a:endParaRPr lang="en-US" dirty="0"/>
          </a:p>
          <a:p>
            <a:r>
              <a:rPr lang="en-US" dirty="0" smtClean="0"/>
              <a:t>1998 – 2 qubits</a:t>
            </a:r>
          </a:p>
          <a:p>
            <a:r>
              <a:rPr lang="en-US" dirty="0" smtClean="0"/>
              <a:t>2000 – 4, 5, and then 7 qubits</a:t>
            </a:r>
          </a:p>
          <a:p>
            <a:r>
              <a:rPr lang="en-US" dirty="0" smtClean="0"/>
              <a:t>2006 – 12 qubits</a:t>
            </a:r>
          </a:p>
          <a:p>
            <a:r>
              <a:rPr lang="en-US" dirty="0" smtClean="0"/>
              <a:t>2011 – 14 qubits</a:t>
            </a:r>
          </a:p>
          <a:p>
            <a:r>
              <a:rPr lang="en-US" dirty="0" smtClean="0"/>
              <a:t>Measuring qubits is not best metric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68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Threshold Theorem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2291"/>
            <a:ext cx="10515600" cy="49307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If error per quantum computation can be brought below (roughly) 0.5%, arbitrarily long quantum computations can be performed by correcting errors as you go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Theorists improve error correction schemes to tolerate higher error rates</a:t>
            </a:r>
          </a:p>
          <a:p>
            <a:r>
              <a:rPr lang="en-US" dirty="0" smtClean="0"/>
              <a:t>Experimentalists achieve lower error rates</a:t>
            </a:r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445880" y="2727855"/>
            <a:ext cx="9300240" cy="2221560"/>
            <a:chOff x="1408373" y="3206254"/>
            <a:chExt cx="9300240" cy="2221560"/>
          </a:xfrm>
        </p:grpSpPr>
        <p:sp>
          <p:nvSpPr>
            <p:cNvPr id="4" name="CustomShape 2"/>
            <p:cNvSpPr/>
            <p:nvPr/>
          </p:nvSpPr>
          <p:spPr>
            <a:xfrm>
              <a:off x="1408373" y="3206254"/>
              <a:ext cx="2483280" cy="1377000"/>
            </a:xfrm>
            <a:prstGeom prst="rect">
              <a:avLst/>
            </a:prstGeom>
            <a:solidFill>
              <a:srgbClr val="E6E64C"/>
            </a:solidFill>
            <a:ln w="18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9000" tIns="54000" rIns="99000" bIns="54000" anchor="ctr"/>
            <a:lstStyle/>
            <a:p>
              <a:pPr algn="ctr"/>
              <a:r>
                <a:rPr lang="en-US" sz="3200" dirty="0">
                  <a:latin typeface="Arial"/>
                </a:rPr>
                <a:t>Threshold</a:t>
              </a:r>
              <a:endParaRPr dirty="0"/>
            </a:p>
            <a:p>
              <a:pPr algn="ctr"/>
              <a:r>
                <a:rPr lang="en-US" sz="3200" dirty="0">
                  <a:latin typeface="Arial"/>
                </a:rPr>
                <a:t>Theorems</a:t>
              </a:r>
              <a:endParaRPr dirty="0"/>
            </a:p>
          </p:txBody>
        </p:sp>
        <p:sp>
          <p:nvSpPr>
            <p:cNvPr id="5" name="CustomShape 3"/>
            <p:cNvSpPr/>
            <p:nvPr/>
          </p:nvSpPr>
          <p:spPr>
            <a:xfrm>
              <a:off x="7867599" y="3241174"/>
              <a:ext cx="2841014" cy="1377000"/>
            </a:xfrm>
            <a:prstGeom prst="rect">
              <a:avLst/>
            </a:prstGeom>
            <a:solidFill>
              <a:srgbClr val="E6E64C"/>
            </a:solidFill>
            <a:ln w="18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9000" tIns="54000" rIns="99000" bIns="54000" anchor="ctr"/>
            <a:lstStyle/>
            <a:p>
              <a:pPr algn="ctr"/>
              <a:r>
                <a:rPr lang="en-US" sz="3200" dirty="0">
                  <a:latin typeface="Arial"/>
                </a:rPr>
                <a:t>Experimental</a:t>
              </a:r>
              <a:endParaRPr dirty="0"/>
            </a:p>
            <a:p>
              <a:pPr algn="ctr"/>
              <a:r>
                <a:rPr lang="en-US" sz="3200" dirty="0">
                  <a:latin typeface="Arial"/>
                </a:rPr>
                <a:t>Error Rates</a:t>
              </a:r>
              <a:endParaRPr dirty="0"/>
            </a:p>
          </p:txBody>
        </p:sp>
        <p:sp>
          <p:nvSpPr>
            <p:cNvPr id="6" name="CustomShape 6"/>
            <p:cNvSpPr/>
            <p:nvPr/>
          </p:nvSpPr>
          <p:spPr>
            <a:xfrm>
              <a:off x="5719013" y="3700174"/>
              <a:ext cx="467280" cy="43308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" name="TextShape 7"/>
            <p:cNvSpPr txBox="1"/>
            <p:nvPr/>
          </p:nvSpPr>
          <p:spPr>
            <a:xfrm>
              <a:off x="1969253" y="4730494"/>
              <a:ext cx="1331336" cy="6022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dirty="0">
                  <a:latin typeface="Arial"/>
                </a:rPr>
                <a:t>0.0001%</a:t>
              </a:r>
              <a:endParaRPr dirty="0"/>
            </a:p>
            <a:p>
              <a:r>
                <a:rPr lang="en-US" dirty="0">
                  <a:latin typeface="Arial"/>
                </a:rPr>
                <a:t>(1997)</a:t>
              </a:r>
              <a:endParaRPr dirty="0"/>
            </a:p>
          </p:txBody>
        </p:sp>
        <p:sp>
          <p:nvSpPr>
            <p:cNvPr id="8" name="TextShape 8"/>
            <p:cNvSpPr txBox="1"/>
            <p:nvPr/>
          </p:nvSpPr>
          <p:spPr>
            <a:xfrm>
              <a:off x="5562412" y="4721854"/>
              <a:ext cx="1116831" cy="6022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pPr algn="ctr"/>
              <a:r>
                <a:rPr lang="en-US" dirty="0">
                  <a:latin typeface="Arial"/>
                </a:rPr>
                <a:t>0.5%</a:t>
              </a:r>
              <a:endParaRPr dirty="0"/>
            </a:p>
            <a:p>
              <a:pPr algn="ctr"/>
              <a:r>
                <a:rPr lang="en-US" dirty="0">
                  <a:latin typeface="Arial"/>
                </a:rPr>
                <a:t>(2015)</a:t>
              </a:r>
              <a:endParaRPr dirty="0"/>
            </a:p>
          </p:txBody>
        </p:sp>
        <p:sp>
          <p:nvSpPr>
            <p:cNvPr id="9" name="TextShape 9"/>
            <p:cNvSpPr txBox="1"/>
            <p:nvPr/>
          </p:nvSpPr>
          <p:spPr>
            <a:xfrm>
              <a:off x="9009412" y="4825534"/>
              <a:ext cx="1106739" cy="6022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pPr algn="ctr"/>
              <a:r>
                <a:rPr lang="en-US" dirty="0">
                  <a:latin typeface="Arial"/>
                </a:rPr>
                <a:t>5%</a:t>
              </a:r>
              <a:endParaRPr dirty="0"/>
            </a:p>
            <a:p>
              <a:pPr algn="ctr"/>
              <a:r>
                <a:rPr lang="en-US" dirty="0">
                  <a:latin typeface="Arial"/>
                </a:rPr>
                <a:t>(1995)</a:t>
              </a:r>
              <a:endParaRPr dirty="0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4127777" y="3759731"/>
              <a:ext cx="1316511" cy="43106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Arrow 10"/>
            <p:cNvSpPr/>
            <p:nvPr/>
          </p:nvSpPr>
          <p:spPr>
            <a:xfrm>
              <a:off x="6364680" y="3759731"/>
              <a:ext cx="1316510" cy="431066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5898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Computing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lot of progress, but still a long way to go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446743" y="2675467"/>
            <a:ext cx="7298513" cy="3297185"/>
            <a:chOff x="2167220" y="540173"/>
            <a:chExt cx="8181543" cy="4213279"/>
          </a:xfrm>
        </p:grpSpPr>
        <p:pic>
          <p:nvPicPr>
            <p:cNvPr id="5" name="Picture 4"/>
            <p:cNvPicPr/>
            <p:nvPr/>
          </p:nvPicPr>
          <p:blipFill>
            <a:blip r:embed="rId3"/>
            <a:stretch/>
          </p:blipFill>
          <p:spPr>
            <a:xfrm>
              <a:off x="2167220" y="540173"/>
              <a:ext cx="7533674" cy="3899104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TextShape 1"/>
            <p:cNvSpPr txBox="1"/>
            <p:nvPr/>
          </p:nvSpPr>
          <p:spPr>
            <a:xfrm>
              <a:off x="5389312" y="4439277"/>
              <a:ext cx="4959451" cy="314175"/>
            </a:xfrm>
            <a:prstGeom prst="rect">
              <a:avLst/>
            </a:prstGeom>
            <a:noFill/>
            <a:ln>
              <a:noFill/>
            </a:ln>
          </p:spPr>
          <p:txBody>
            <a:bodyPr lIns="81646" tIns="40823" rIns="81646" bIns="40823"/>
            <a:lstStyle/>
            <a:p>
              <a:r>
                <a:rPr lang="en-US" sz="1633" dirty="0">
                  <a:latin typeface="Arial"/>
                </a:rPr>
                <a:t>[Image credit: M. </a:t>
              </a:r>
              <a:r>
                <a:rPr lang="en-US" sz="1633" dirty="0" err="1">
                  <a:latin typeface="Arial"/>
                </a:rPr>
                <a:t>Devoret</a:t>
              </a:r>
              <a:r>
                <a:rPr lang="en-US" sz="1633" dirty="0">
                  <a:latin typeface="Arial"/>
                </a:rPr>
                <a:t> and R. </a:t>
              </a:r>
              <a:r>
                <a:rPr lang="en-US" sz="1633" dirty="0" err="1">
                  <a:latin typeface="Arial"/>
                </a:rPr>
                <a:t>Schoelkopf</a:t>
              </a:r>
              <a:r>
                <a:rPr lang="en-US" sz="1633" dirty="0">
                  <a:latin typeface="Arial"/>
                </a:rPr>
                <a:t>]</a:t>
              </a:r>
              <a:endParaRPr sz="1633" dirty="0"/>
            </a:p>
          </p:txBody>
        </p:sp>
      </p:grpSp>
    </p:spTree>
    <p:extLst>
      <p:ext uri="{BB962C8B-B14F-4D97-AF65-F5344CB8AC3E}">
        <p14:creationId xmlns:p14="http://schemas.microsoft.com/office/powerpoint/2010/main" val="803499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Algorithms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1994, Peter Shor created a quantum algorithm that would give an exponential speed-up over classical computers</a:t>
                </a:r>
              </a:p>
              <a:p>
                <a:pPr lvl="1"/>
                <a:r>
                  <a:rPr lang="en-US" dirty="0" smtClean="0"/>
                  <a:t>Factoring large integers</a:t>
                </a:r>
              </a:p>
              <a:p>
                <a:pPr lvl="1"/>
                <a:r>
                  <a:rPr lang="en-US" dirty="0" smtClean="0"/>
                  <a:t>Finding discrete logarithms in abelian groups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Grover’s algorithm – polynomial speed-up in unstructured search, from O(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) to O(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dirty="0" smtClean="0"/>
                  <a:t>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Simulating the dynamics of molecules, superconductors, photosynthesis, among many, many others </a:t>
                </a:r>
              </a:p>
              <a:p>
                <a:pPr lvl="1"/>
                <a:r>
                  <a:rPr lang="en-US" sz="1600" dirty="0" smtClean="0"/>
                  <a:t>see </a:t>
                </a:r>
                <a:r>
                  <a:rPr lang="en-US" sz="1600" dirty="0" smtClean="0">
                    <a:hlinkClick r:id="rId2"/>
                  </a:rPr>
                  <a:t>http://math.nist.gov/quantum/zoo</a:t>
                </a:r>
                <a:endParaRPr lang="en-US" sz="1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508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Sky is Falling?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If a large-scale quantum computer could be built then….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endParaRPr lang="en-US" sz="3800" dirty="0" smtClean="0"/>
          </a:p>
          <a:p>
            <a:r>
              <a:rPr lang="en-US" dirty="0" smtClean="0"/>
              <a:t>Public key crypto:</a:t>
            </a:r>
          </a:p>
          <a:p>
            <a:pPr lvl="1"/>
            <a:r>
              <a:rPr lang="en-US" dirty="0" smtClean="0"/>
              <a:t>RSA  </a:t>
            </a:r>
          </a:p>
          <a:p>
            <a:pPr lvl="1"/>
            <a:r>
              <a:rPr lang="en-US" dirty="0" smtClean="0"/>
              <a:t>ECDSA (and Elliptic Curve Cryptography)</a:t>
            </a:r>
            <a:endParaRPr lang="en-US" sz="1600" dirty="0" smtClean="0"/>
          </a:p>
          <a:p>
            <a:pPr lvl="1"/>
            <a:r>
              <a:rPr lang="en-US" dirty="0" smtClean="0"/>
              <a:t>DSA (and Finite Field Cryptography) </a:t>
            </a:r>
          </a:p>
          <a:p>
            <a:pPr lvl="1"/>
            <a:r>
              <a:rPr lang="en-US" dirty="0" err="1" smtClean="0"/>
              <a:t>Diffie</a:t>
            </a:r>
            <a:r>
              <a:rPr lang="en-US" dirty="0" smtClean="0"/>
              <a:t>-Hellman key exchange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Symmetric key crypto:</a:t>
            </a:r>
          </a:p>
          <a:p>
            <a:pPr lvl="1"/>
            <a:r>
              <a:rPr lang="en-US" dirty="0" smtClean="0"/>
              <a:t>AES </a:t>
            </a:r>
          </a:p>
          <a:p>
            <a:pPr lvl="1"/>
            <a:r>
              <a:rPr lang="en-US" dirty="0" smtClean="0"/>
              <a:t>Triple DES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Hash functions:</a:t>
            </a:r>
          </a:p>
          <a:p>
            <a:pPr lvl="1"/>
            <a:r>
              <a:rPr lang="en-US" dirty="0" smtClean="0"/>
              <a:t>SHA-2 and SHA-3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35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Sky is Falling?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If a large-scale quantum computer could be built then….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endParaRPr lang="en-US" sz="3800" dirty="0" smtClean="0"/>
          </a:p>
          <a:p>
            <a:r>
              <a:rPr lang="en-US" dirty="0" smtClean="0"/>
              <a:t>Public key crypto:</a:t>
            </a:r>
          </a:p>
          <a:p>
            <a:pPr lvl="1"/>
            <a:r>
              <a:rPr lang="en-US" strike="sngStrike" dirty="0" smtClean="0">
                <a:solidFill>
                  <a:srgbClr val="FF0000"/>
                </a:solidFill>
              </a:rPr>
              <a:t>RSA  </a:t>
            </a:r>
          </a:p>
          <a:p>
            <a:pPr lvl="1"/>
            <a:r>
              <a:rPr lang="en-US" strike="sngStrike" dirty="0" smtClean="0">
                <a:solidFill>
                  <a:srgbClr val="FF0000"/>
                </a:solidFill>
              </a:rPr>
              <a:t>ECDSA (and Elliptic Curve Cryptography)</a:t>
            </a:r>
            <a:endParaRPr lang="en-US" sz="1600" strike="sngStrike" dirty="0" smtClean="0">
              <a:solidFill>
                <a:srgbClr val="FF0000"/>
              </a:solidFill>
            </a:endParaRPr>
          </a:p>
          <a:p>
            <a:pPr lvl="1"/>
            <a:r>
              <a:rPr lang="en-US" strike="sngStrike" dirty="0" smtClean="0">
                <a:solidFill>
                  <a:srgbClr val="FF0000"/>
                </a:solidFill>
              </a:rPr>
              <a:t>DSA (and Finite Field Cryptography) </a:t>
            </a:r>
          </a:p>
          <a:p>
            <a:pPr lvl="1"/>
            <a:r>
              <a:rPr lang="en-US" strike="sngStrike" dirty="0" err="1" smtClean="0">
                <a:solidFill>
                  <a:srgbClr val="FF0000"/>
                </a:solidFill>
              </a:rPr>
              <a:t>Diffie</a:t>
            </a:r>
            <a:r>
              <a:rPr lang="en-US" strike="sngStrike" dirty="0" smtClean="0">
                <a:solidFill>
                  <a:srgbClr val="FF0000"/>
                </a:solidFill>
              </a:rPr>
              <a:t>-Hellman key exchange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Symmetric key crypto:</a:t>
            </a:r>
          </a:p>
          <a:p>
            <a:pPr lvl="1"/>
            <a:r>
              <a:rPr lang="en-US" dirty="0" smtClean="0"/>
              <a:t>AES </a:t>
            </a:r>
          </a:p>
          <a:p>
            <a:pPr lvl="1"/>
            <a:r>
              <a:rPr lang="en-US" dirty="0" smtClean="0"/>
              <a:t>Triple DES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Hash functions:</a:t>
            </a:r>
          </a:p>
          <a:p>
            <a:pPr lvl="1"/>
            <a:r>
              <a:rPr lang="en-US" dirty="0" smtClean="0"/>
              <a:t>SHA-2 and SHA-3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144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2855</TotalTime>
  <Words>1206</Words>
  <Application>Microsoft Office PowerPoint</Application>
  <PresentationFormat>Widescreen</PresentationFormat>
  <Paragraphs>341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Times New Roman</vt:lpstr>
      <vt:lpstr>Office Theme</vt:lpstr>
      <vt:lpstr>Cryptography in a  Post-Quantum World</vt:lpstr>
      <vt:lpstr>Cryptography</vt:lpstr>
      <vt:lpstr>Classical vs Quantum Computers </vt:lpstr>
      <vt:lpstr>Quantum Computers</vt:lpstr>
      <vt:lpstr>Threshold Theorem </vt:lpstr>
      <vt:lpstr>Quantum Computing Progress</vt:lpstr>
      <vt:lpstr>Quantum Algorithms</vt:lpstr>
      <vt:lpstr>The Sky is Falling?</vt:lpstr>
      <vt:lpstr>The Sky is Falling?</vt:lpstr>
      <vt:lpstr>The Sky is Falling?</vt:lpstr>
      <vt:lpstr>When will a Quantum Computer be Built?</vt:lpstr>
      <vt:lpstr>How soon do we need to worry?</vt:lpstr>
      <vt:lpstr>Post-Quantum Cryptography (PQC)</vt:lpstr>
      <vt:lpstr>Possible Replacements</vt:lpstr>
      <vt:lpstr>Practical Questions</vt:lpstr>
      <vt:lpstr>Signature Schemes</vt:lpstr>
      <vt:lpstr>Observations</vt:lpstr>
      <vt:lpstr>Gathering Steam</vt:lpstr>
      <vt:lpstr>NIST’s Call</vt:lpstr>
      <vt:lpstr>So What?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in a  Post-Quantum World</dc:title>
  <dc:creator>Moody, Dustin (Fed)</dc:creator>
  <cp:lastModifiedBy>Moody, Dustin (Fed)</cp:lastModifiedBy>
  <cp:revision>25</cp:revision>
  <dcterms:created xsi:type="dcterms:W3CDTF">2016-05-23T17:58:45Z</dcterms:created>
  <dcterms:modified xsi:type="dcterms:W3CDTF">2016-05-25T17:33:51Z</dcterms:modified>
</cp:coreProperties>
</file>